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  <p:sldMasterId id="2147483660" r:id="rId5"/>
    <p:sldMasterId id="2147483689" r:id="rId6"/>
    <p:sldMasterId id="2147483716" r:id="rId7"/>
    <p:sldMasterId id="2147483999" r:id="rId8"/>
    <p:sldMasterId id="2147484014" r:id="rId9"/>
    <p:sldMasterId id="2147484033" r:id="rId10"/>
  </p:sldMasterIdLst>
  <p:notesMasterIdLst>
    <p:notesMasterId r:id="rId17"/>
  </p:notesMasterIdLst>
  <p:handoutMasterIdLst>
    <p:handoutMasterId r:id="rId18"/>
  </p:handoutMasterIdLst>
  <p:sldIdLst>
    <p:sldId id="3304" r:id="rId11"/>
    <p:sldId id="3272" r:id="rId12"/>
    <p:sldId id="337" r:id="rId13"/>
    <p:sldId id="3303" r:id="rId14"/>
    <p:sldId id="3305" r:id="rId15"/>
    <p:sldId id="3300" r:id="rId16"/>
  </p:sldIdLst>
  <p:sldSz cx="9144000" cy="5143500" type="screen16x9"/>
  <p:notesSz cx="9866313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0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B0000"/>
    <a:srgbClr val="8FE0E5"/>
    <a:srgbClr val="3B94A0"/>
    <a:srgbClr val="121212"/>
    <a:srgbClr val="73A1D4"/>
    <a:srgbClr val="FAEDE6"/>
    <a:srgbClr val="D4FAA5"/>
    <a:srgbClr val="7F7F7F"/>
    <a:srgbClr val="D8FDF5"/>
    <a:srgbClr val="A495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3"/>
    <p:restoredTop sz="94985"/>
  </p:normalViewPr>
  <p:slideViewPr>
    <p:cSldViewPr snapToGrid="0" snapToObjects="1">
      <p:cViewPr varScale="1">
        <p:scale>
          <a:sx n="156" d="100"/>
          <a:sy n="156" d="100"/>
        </p:scale>
        <p:origin x="270" y="138"/>
      </p:cViewPr>
      <p:guideLst>
        <p:guide orient="horz" pos="4000"/>
        <p:guide pos="2880"/>
        <p:guide orient="horz" pos="161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10" Type="http://schemas.openxmlformats.org/officeDocument/2006/relationships/slideMaster" Target="slideMasters/slideMaster7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88629" y="0"/>
            <a:ext cx="427540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8DD2D-8089-CB4A-9CA2-D843C3E4E3A1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27540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88629" y="6456611"/>
            <a:ext cx="427540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0A6D2-622B-B147-BFC1-C7E2847060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6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629" y="0"/>
            <a:ext cx="427540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64AAF-72DB-F048-98F7-55EEB6F93801}" type="datetimeFigureOut">
              <a:rPr lang="en-US" smtClean="0"/>
              <a:pPr/>
              <a:t>11/11/2020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67000" y="509588"/>
            <a:ext cx="4532313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632" y="3228896"/>
            <a:ext cx="789305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27540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629" y="6456611"/>
            <a:ext cx="427540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59761-9EC3-BC46-AA52-FD0C8C7C84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432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>
          <a:xfrm>
            <a:off x="3858988" y="9443905"/>
            <a:ext cx="2951887" cy="496412"/>
          </a:xfrm>
          <a:prstGeom prst="rect">
            <a:avLst/>
          </a:prstGeom>
        </p:spPr>
        <p:txBody>
          <a:bodyPr lIns="63002" tIns="31501" rIns="63002" bIns="31501"/>
          <a:lstStyle/>
          <a:p>
            <a:fld id="{E4AAD6F3-EC9F-CF48-99E7-2F18019CBFB6}" type="slidenum">
              <a:rPr lang="sv-SE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sv-S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2525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7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D8F93-E0E0-3749-9F1C-223DE05FCFE7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1" charset="-128"/>
                <a:cs typeface="+mn-cs"/>
              </a:rPr>
              <a:pPr marL="0" marR="0" lvl="0" indent="0" algn="r" defTabSz="9143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57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-203200" y="803275"/>
            <a:ext cx="7159625" cy="402748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>
          <a:xfrm>
            <a:off x="3825045" y="10189908"/>
            <a:ext cx="2925921" cy="535625"/>
          </a:xfrm>
          <a:prstGeom prst="rect">
            <a:avLst/>
          </a:prstGeom>
        </p:spPr>
        <p:txBody>
          <a:bodyPr lIns="62997" tIns="31499" rIns="62997" bIns="31499"/>
          <a:lstStyle/>
          <a:p>
            <a:pPr marL="0" marR="0" lvl="0" indent="0" algn="l" defTabSz="816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AAD6F3-EC9F-CF48-99E7-2F18019CBFB6}" type="slidenum">
              <a:rPr kumimoji="0" lang="sv-SE" sz="37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itchFamily="34" charset="0"/>
              </a:rPr>
              <a:pPr marL="0" marR="0" lvl="0" indent="0" algn="l" defTabSz="8167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37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418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D6611-01E2-0C4D-8EF2-C11B766E2A81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1593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>
          <a:xfrm>
            <a:off x="3858988" y="9443905"/>
            <a:ext cx="2951887" cy="496412"/>
          </a:xfrm>
          <a:prstGeom prst="rect">
            <a:avLst/>
          </a:prstGeom>
        </p:spPr>
        <p:txBody>
          <a:bodyPr lIns="63002" tIns="31501" rIns="63002" bIns="31501"/>
          <a:lstStyle/>
          <a:p>
            <a:fld id="{E4AAD6F3-EC9F-CF48-99E7-2F18019CBFB6}" type="slidenum">
              <a:rPr lang="sv-SE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sv-S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7522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>
          <a:xfrm>
            <a:off x="3858988" y="9443905"/>
            <a:ext cx="2951887" cy="496412"/>
          </a:xfrm>
          <a:prstGeom prst="rect">
            <a:avLst/>
          </a:prstGeom>
        </p:spPr>
        <p:txBody>
          <a:bodyPr lIns="63002" tIns="31501" rIns="63002" bIns="31501"/>
          <a:lstStyle/>
          <a:p>
            <a:fld id="{E4AAD6F3-EC9F-CF48-99E7-2F18019CBFB6}" type="slidenum">
              <a:rPr lang="sv-SE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sv-S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3232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ida med röd bakgrund">
    <p:bg>
      <p:bgPr>
        <a:solidFill>
          <a:srgbClr val="D900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13586" y="841773"/>
            <a:ext cx="7006431" cy="166449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113586" y="2607469"/>
            <a:ext cx="7006431" cy="13358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/>
          </a:p>
        </p:txBody>
      </p:sp>
      <p:sp>
        <p:nvSpPr>
          <p:cNvPr id="6" name="Rektangel 5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713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84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ruta 12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53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59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2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ta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3" name="textruta 2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003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673496"/>
            <a:ext cx="5486400" cy="35520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 b="1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051203"/>
            <a:ext cx="5486400" cy="2529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textruta 4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699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e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1" y="-2"/>
            <a:ext cx="8898029" cy="51435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ruta 7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26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1" y="-2"/>
            <a:ext cx="8898029" cy="51435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673496"/>
            <a:ext cx="5486400" cy="35520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 b="1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051203"/>
            <a:ext cx="5486400" cy="2529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textruta 9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0375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36560"/>
            <a:ext cx="5486400" cy="35520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 b="1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33399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14267"/>
            <a:ext cx="5486400" cy="2529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5" name="textruta 14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96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bård och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ktangel 12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ktangel 13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ktangel 14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71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ida med lila bakgrund">
    <p:bg>
      <p:bgPr>
        <a:solidFill>
          <a:srgbClr val="93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13586" y="841773"/>
            <a:ext cx="7006431" cy="166449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113586" y="2607469"/>
            <a:ext cx="7006431" cy="13358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/>
          </a:p>
        </p:txBody>
      </p:sp>
      <p:sp>
        <p:nvSpPr>
          <p:cNvPr id="6" name="Rektangel 5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518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Röd bård med röd bakgrund">
    <p:bg>
      <p:bgPr>
        <a:solidFill>
          <a:srgbClr val="D900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rgbClr val="FFFFFF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rgbClr val="FFFFFF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59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Lila bård med lila bakgrund">
    <p:bg>
      <p:bgPr>
        <a:solidFill>
          <a:srgbClr val="93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ruta 11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rgbClr val="FFFFFF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rgbClr val="FFFFFF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70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Blå bård med blå bakgrund">
    <p:bg>
      <p:bgPr>
        <a:solidFill>
          <a:srgbClr val="0F8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ruta 14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rgbClr val="FFFFFF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rgbClr val="FFFFFF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52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Grön bård med grön bakgrund">
    <p:bg>
      <p:bgPr>
        <a:solidFill>
          <a:srgbClr val="65A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ruta 14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rgbClr val="FFFFFF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rgbClr val="FFFFFF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01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Röd bård med röd bakgrund">
    <p:bg>
      <p:bgPr>
        <a:solidFill>
          <a:srgbClr val="D900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rgbClr val="FFFFFF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rgbClr val="FFFFFF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78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Lila bård med lila bakgrund">
    <p:bg>
      <p:bgPr>
        <a:solidFill>
          <a:srgbClr val="93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ruta 11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rgbClr val="FFFFFF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rgbClr val="FFFFFF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1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Blå bård med blå bakgrund">
    <p:bg>
      <p:bgPr>
        <a:solidFill>
          <a:srgbClr val="0F8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ruta 14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rgbClr val="FFFFFF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rgbClr val="FFFFFF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51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Grön bård med grön bakgrund">
    <p:bg>
      <p:bgPr>
        <a:solidFill>
          <a:srgbClr val="65A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ruta 14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rgbClr val="FFFFFF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rgbClr val="FFFFFF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rgbClr val="FFFFFF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12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84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856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,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58775" y="358973"/>
            <a:ext cx="8426450" cy="565151"/>
          </a:xfrm>
        </p:spPr>
        <p:txBody>
          <a:bodyPr/>
          <a:lstStyle/>
          <a:p>
            <a:r>
              <a:rPr lang="sv-SE"/>
              <a:t>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358775" y="741786"/>
            <a:ext cx="8426450" cy="325014"/>
          </a:xfrm>
        </p:spPr>
        <p:txBody>
          <a:bodyPr>
            <a:noAutofit/>
          </a:bodyPr>
          <a:lstStyle>
            <a:lvl1pPr>
              <a:defRPr sz="1613" i="1"/>
            </a:lvl1pPr>
          </a:lstStyle>
          <a:p>
            <a:pPr lvl="0"/>
            <a:r>
              <a:rPr lang="sv-SE"/>
              <a:t>Lägg till underrubrik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>
                <a:solidFill>
                  <a:srgbClr val="005AA0"/>
                </a:solidFill>
              </a:rPr>
              <a:t>2016-09-06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sv-SE">
                <a:solidFill>
                  <a:srgbClr val="005AA0"/>
                </a:solidFill>
              </a:rPr>
              <a:t>Sidfotstext (ändras under Meny Infoga och knappen Sidhuvud/Sidfot)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DBCB7B-D4FD-EE41-85F0-B6F7A4EFC557}" type="slidenum">
              <a:rPr lang="sv-SE" smtClean="0">
                <a:solidFill>
                  <a:srgbClr val="005AA0"/>
                </a:solidFill>
              </a:rPr>
              <a:pPr/>
              <a:t>‹#›</a:t>
            </a:fld>
            <a:endParaRPr lang="sv-SE">
              <a:solidFill>
                <a:srgbClr val="005A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24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ida med blå bakgrund">
    <p:bg>
      <p:bgPr>
        <a:solidFill>
          <a:srgbClr val="0F8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13586" y="841773"/>
            <a:ext cx="7006431" cy="166449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113586" y="2607469"/>
            <a:ext cx="7006431" cy="13358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/>
          </a:p>
        </p:txBody>
      </p:sp>
      <p:sp>
        <p:nvSpPr>
          <p:cNvPr id="6" name="Rektangel 5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533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59B7E45F-7722-E74D-A7F8-FDD2B0B8EC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4591" y="-470866"/>
            <a:ext cx="9318018" cy="561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02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18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ruta 12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13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17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150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31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ruta 12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37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05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622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ta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3" name="textruta 2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8561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ida med grön bakgrund">
    <p:bg>
      <p:bgPr>
        <a:solidFill>
          <a:srgbClr val="65A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13586" y="841773"/>
            <a:ext cx="7006431" cy="166449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113586" y="2607469"/>
            <a:ext cx="7006431" cy="13358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/>
          </a:p>
        </p:txBody>
      </p:sp>
      <p:sp>
        <p:nvSpPr>
          <p:cNvPr id="6" name="Rektangel 5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16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673496"/>
            <a:ext cx="5486400" cy="35520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 b="1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051203"/>
            <a:ext cx="5486400" cy="2529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textruta 4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1528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e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1" y="-2"/>
            <a:ext cx="8898029" cy="51435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ruta 7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3677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1" y="-2"/>
            <a:ext cx="8898029" cy="51435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673496"/>
            <a:ext cx="5486400" cy="35520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 b="1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051203"/>
            <a:ext cx="5486400" cy="2529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textruta 9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79780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36560"/>
            <a:ext cx="5486400" cy="35520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 b="1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33399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14267"/>
            <a:ext cx="5486400" cy="2529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5" name="textruta 14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3756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bård och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ruta 10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2" name="Rektangel 11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ktangel 12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ktangel 13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ktangel 14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7075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42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656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156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453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7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FA946-3FAA-4D9D-B470-AAEB3DA12794}" type="datetime1">
              <a:rPr lang="sv-SE"/>
              <a:pPr>
                <a:defRPr/>
              </a:pPr>
              <a:t>2020-11-11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Styrelse och FL ws oktober 2016</a:t>
            </a:r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1D26E-64E4-43AD-8F05-5DEBA4EB4CE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11067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ruta 12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85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941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 marL="288000" indent="-288000">
              <a:buFont typeface="Arial" panose="020B0604020202020204" pitchFamily="34" charset="0"/>
              <a:buChar char="•"/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397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ta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3" name="textruta 2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22744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u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673496"/>
            <a:ext cx="5486400" cy="35520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 b="1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051203"/>
            <a:ext cx="5486400" cy="2529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textruta 4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55040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e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1" y="-2"/>
            <a:ext cx="8898029" cy="51435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ruta 7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2212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m. bård m.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Picture Placeholder 2"/>
          <p:cNvSpPr>
            <a:spLocks noGrp="1"/>
          </p:cNvSpPr>
          <p:nvPr>
            <p:ph type="pic" idx="1"/>
          </p:nvPr>
        </p:nvSpPr>
        <p:spPr>
          <a:xfrm>
            <a:off x="245971" y="-2"/>
            <a:ext cx="8898029" cy="51435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673496"/>
            <a:ext cx="5486400" cy="35520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 b="1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5688" y="1051203"/>
            <a:ext cx="5486400" cy="2529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textruta 9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72736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36560"/>
            <a:ext cx="5486400" cy="35520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400" b="1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33399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14267"/>
            <a:ext cx="5486400" cy="2529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5" name="textruta 14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ktangel 16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7243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bård och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ktangel 12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ktangel 13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ktangel 14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1111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ida med röd bakgrund">
    <p:bg>
      <p:bgPr>
        <a:solidFill>
          <a:srgbClr val="D900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13586" y="841773"/>
            <a:ext cx="7006431" cy="166449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113586" y="2607469"/>
            <a:ext cx="7006431" cy="13358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/>
          </a:p>
        </p:txBody>
      </p:sp>
      <p:sp>
        <p:nvSpPr>
          <p:cNvPr id="6" name="Rektangel 5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287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Röd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009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ida med lila bakgrund">
    <p:bg>
      <p:bgPr>
        <a:solidFill>
          <a:srgbClr val="930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13586" y="841773"/>
            <a:ext cx="7006431" cy="166449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113586" y="2607469"/>
            <a:ext cx="7006431" cy="13358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/>
          </a:p>
        </p:txBody>
      </p:sp>
      <p:sp>
        <p:nvSpPr>
          <p:cNvPr id="6" name="Rektangel 5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4542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ida med blå bakgrund">
    <p:bg>
      <p:bgPr>
        <a:solidFill>
          <a:srgbClr val="0F8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13586" y="841773"/>
            <a:ext cx="7006431" cy="166449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113586" y="2607469"/>
            <a:ext cx="7006431" cy="13358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/>
          </a:p>
        </p:txBody>
      </p:sp>
      <p:sp>
        <p:nvSpPr>
          <p:cNvPr id="6" name="Rektangel 5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8720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 sida med grön bakgrund">
    <p:bg>
      <p:bgPr>
        <a:solidFill>
          <a:srgbClr val="65A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13586" y="841773"/>
            <a:ext cx="7006431" cy="166449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113586" y="2607469"/>
            <a:ext cx="7006431" cy="13358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  <a:endParaRPr lang="en-US"/>
          </a:p>
        </p:txBody>
      </p:sp>
      <p:sp>
        <p:nvSpPr>
          <p:cNvPr id="6" name="Rektangel 5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766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CBA85E-E372-F545-B97B-DCD1AD17F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8">
            <a:extLst>
              <a:ext uri="{FF2B5EF4-FFF2-40B4-BE49-F238E27FC236}">
                <a16:creationId xmlns:a16="http://schemas.microsoft.com/office/drawing/2014/main" id="{6E16F600-E079-1448-98C5-5FCA3C9984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</p:spPr>
        <p:txBody>
          <a:bodyPr anchor="t">
            <a:normAutofit/>
          </a:bodyPr>
          <a:lstStyle>
            <a:lvl1pPr algn="ctr">
              <a:defRPr sz="1013"/>
            </a:lvl1pPr>
          </a:lstStyle>
          <a:p>
            <a:r>
              <a:rPr lang="sv-SE"/>
              <a:t>Klicka här och infoga bild via knappen Bild i menyflik Infoga</a:t>
            </a:r>
          </a:p>
        </p:txBody>
      </p:sp>
    </p:spTree>
    <p:extLst>
      <p:ext uri="{BB962C8B-B14F-4D97-AF65-F5344CB8AC3E}">
        <p14:creationId xmlns:p14="http://schemas.microsoft.com/office/powerpoint/2010/main" val="33463048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med bård och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ktangel 12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BD00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ktangel 13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ktangel 14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9C0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ktangel 15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D9000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598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Lila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C736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5C0C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96348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6600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930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39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Blå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40A4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0953A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4B8EC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08497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0F81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77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- Grön bå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 userDrawn="1"/>
        </p:nvSpPr>
        <p:spPr>
          <a:xfrm>
            <a:off x="6706925" y="4767262"/>
            <a:ext cx="949325" cy="253604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algn="r"/>
            <a:fld id="{6436A833-0D65-4636-8D77-8C76B506C22D}" type="datetime1">
              <a:rPr lang="sv-SE" sz="10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2020-11-11</a:t>
            </a:fld>
            <a:endParaRPr lang="sv-SE" sz="100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sv-SE" sz="900">
                <a:solidFill>
                  <a:schemeClr val="tx1"/>
                </a:solidFill>
                <a:latin typeface="Arial"/>
                <a:cs typeface="Arial"/>
              </a:rPr>
              <a:t>Sida </a:t>
            </a:r>
            <a:fld id="{DB8626CC-5B25-4DDA-833E-9A441BDD6043}" type="slidenum">
              <a:rPr lang="sv-SE" sz="900" smtClean="0">
                <a:solidFill>
                  <a:schemeClr val="tx1"/>
                </a:solidFill>
                <a:latin typeface="Arial"/>
                <a:cs typeface="Arial"/>
              </a:rPr>
              <a:pPr algn="r"/>
              <a:t>‹#›</a:t>
            </a:fld>
            <a:endParaRPr lang="sv-SE" sz="9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ktangel 17"/>
          <p:cNvSpPr/>
          <p:nvPr userDrawn="1"/>
        </p:nvSpPr>
        <p:spPr>
          <a:xfrm>
            <a:off x="-1679" y="1"/>
            <a:ext cx="247650" cy="1028700"/>
          </a:xfrm>
          <a:prstGeom prst="rect">
            <a:avLst/>
          </a:prstGeom>
          <a:solidFill>
            <a:srgbClr val="A1C3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ktangel 18"/>
          <p:cNvSpPr/>
          <p:nvPr userDrawn="1"/>
        </p:nvSpPr>
        <p:spPr>
          <a:xfrm>
            <a:off x="-3357" y="1028700"/>
            <a:ext cx="247650" cy="1028700"/>
          </a:xfrm>
          <a:prstGeom prst="rect">
            <a:avLst/>
          </a:prstGeom>
          <a:solidFill>
            <a:srgbClr val="199A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ktangel 19"/>
          <p:cNvSpPr/>
          <p:nvPr userDrawn="1"/>
        </p:nvSpPr>
        <p:spPr>
          <a:xfrm>
            <a:off x="-3357" y="2057399"/>
            <a:ext cx="247650" cy="1028700"/>
          </a:xfrm>
          <a:prstGeom prst="rect">
            <a:avLst/>
          </a:prstGeom>
          <a:solidFill>
            <a:srgbClr val="90C04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-3357" y="3086099"/>
            <a:ext cx="247650" cy="1028700"/>
          </a:xfrm>
          <a:prstGeom prst="rect">
            <a:avLst/>
          </a:prstGeom>
          <a:solidFill>
            <a:srgbClr val="40701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ktangel 21"/>
          <p:cNvSpPr/>
          <p:nvPr userDrawn="1"/>
        </p:nvSpPr>
        <p:spPr>
          <a:xfrm>
            <a:off x="-3357" y="4114799"/>
            <a:ext cx="247650" cy="1028700"/>
          </a:xfrm>
          <a:prstGeom prst="rect">
            <a:avLst/>
          </a:prstGeom>
          <a:solidFill>
            <a:srgbClr val="65AE1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100667" y="1200152"/>
            <a:ext cx="7907867" cy="3151585"/>
          </a:xfrm>
          <a:prstGeom prst="rect">
            <a:avLst/>
          </a:prstGeom>
        </p:spPr>
        <p:txBody>
          <a:bodyPr/>
          <a:lstStyle>
            <a:lvl1pPr>
              <a:defRPr sz="2000" b="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00667" y="205979"/>
            <a:ext cx="7907867" cy="857250"/>
          </a:xfrm>
          <a:prstGeom prst="rect">
            <a:avLst/>
          </a:prstGeom>
        </p:spPr>
        <p:txBody>
          <a:bodyPr anchor="b"/>
          <a:lstStyle/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71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900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ruta 23"/>
          <p:cNvSpPr txBox="1"/>
          <p:nvPr/>
        </p:nvSpPr>
        <p:spPr>
          <a:xfrm>
            <a:off x="1113586" y="4862513"/>
            <a:ext cx="2847975" cy="153591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0" name="TextBox 14"/>
          <p:cNvSpPr txBox="1"/>
          <p:nvPr/>
        </p:nvSpPr>
        <p:spPr>
          <a:xfrm>
            <a:off x="1113585" y="472352"/>
            <a:ext cx="3960440" cy="253085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lnSpc>
                <a:spcPts val="1500"/>
              </a:lnSpc>
            </a:pPr>
            <a:r>
              <a:rPr lang="sv-SE" sz="1050" b="1" i="0" u="none" kern="100" cap="none" spc="0" baseline="0" noProof="0">
                <a:solidFill>
                  <a:schemeClr val="bg1"/>
                </a:solidFill>
                <a:latin typeface="Arial"/>
                <a:cs typeface="Arial"/>
              </a:rPr>
              <a:t>Stadsledningsförvaltningen</a:t>
            </a:r>
            <a:endParaRPr lang="sv-SE" sz="900" b="1" i="0" u="none" kern="100" cap="none" spc="0" baseline="0" noProof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14"/>
          <p:cNvSpPr txBox="1"/>
          <p:nvPr/>
        </p:nvSpPr>
        <p:spPr>
          <a:xfrm>
            <a:off x="1113585" y="591799"/>
            <a:ext cx="3049469" cy="22825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lnSpc>
                <a:spcPts val="1500"/>
              </a:lnSpc>
            </a:pPr>
            <a:endParaRPr lang="sv-SE" sz="900" b="0" i="0" u="none" kern="100" cap="none" spc="0" baseline="0" noProof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Bildobjekt 6" descr="HBG_logo_liggande_VI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4" y="119031"/>
            <a:ext cx="1861185" cy="53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2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1" r:id="rId2"/>
    <p:sldLayoutId id="2147483713" r:id="rId3"/>
    <p:sldLayoutId id="2147483715" r:id="rId4"/>
    <p:sldLayoutId id="2147484039" r:id="rId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10154" y="4985587"/>
            <a:ext cx="2228246" cy="15791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3184F-B175-4846-9DF4-4602C06F09C4}" type="datetime1">
              <a:rPr kumimoji="0" lang="sv-SE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NeueLT Std" pitchFamily="34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2020-11-11</a:t>
            </a:fld>
            <a:endParaRPr lang="en-US" b="1">
              <a:solidFill>
                <a:schemeClr val="bg1"/>
              </a:solidFill>
              <a:effectLst/>
              <a:latin typeface="HelveticaNeueLT Std" pitchFamily="34" charset="0"/>
            </a:endParaRPr>
          </a:p>
        </p:txBody>
      </p:sp>
      <p:pic>
        <p:nvPicPr>
          <p:cNvPr id="5" name="Bildobjekt 4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454" y="4317798"/>
            <a:ext cx="626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5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6" r:id="rId2"/>
    <p:sldLayoutId id="2147483677" r:id="rId3"/>
    <p:sldLayoutId id="2147483678" r:id="rId4"/>
    <p:sldLayoutId id="2147483718" r:id="rId5"/>
    <p:sldLayoutId id="2147483719" r:id="rId6"/>
    <p:sldLayoutId id="2147483720" r:id="rId7"/>
    <p:sldLayoutId id="2147483721" r:id="rId8"/>
    <p:sldLayoutId id="2147483667" r:id="rId9"/>
    <p:sldLayoutId id="2147483680" r:id="rId10"/>
    <p:sldLayoutId id="2147483673" r:id="rId11"/>
    <p:sldLayoutId id="2147483679" r:id="rId12"/>
    <p:sldLayoutId id="2147483669" r:id="rId13"/>
    <p:sldLayoutId id="2147483674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900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1064684" y="4862513"/>
            <a:ext cx="2847975" cy="153591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Summering</a:t>
            </a:r>
            <a:endParaRPr kumimoji="0" lang="sv-SE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" name="Bildobjekt 4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88" y="4319119"/>
            <a:ext cx="626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1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722" r:id="rId5"/>
    <p:sldLayoutId id="2147483723" r:id="rId6"/>
    <p:sldLayoutId id="2147483724" r:id="rId7"/>
    <p:sldLayoutId id="2147483725" r:id="rId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10154" y="4985587"/>
            <a:ext cx="2228246" cy="15791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3184F-B175-4846-9DF4-4602C06F09C4}" type="datetime1">
              <a:rPr kumimoji="0" lang="sv-SE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NeueLT Std" pitchFamily="34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2020-11-11</a:t>
            </a:fld>
            <a:endParaRPr lang="en-US" b="1">
              <a:solidFill>
                <a:schemeClr val="bg1"/>
              </a:solidFill>
              <a:effectLst/>
              <a:latin typeface="HelveticaNeueL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18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4054" r:id="rId2"/>
    <p:sldLayoutId id="2147484068" r:id="rId3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10154" y="4985587"/>
            <a:ext cx="2228246" cy="15791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3184F-B175-4846-9DF4-4602C06F09C4}" type="datetime1">
              <a:rPr kumimoji="0" lang="sv-SE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NeueLT Std" pitchFamily="34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2020-11-11</a:t>
            </a:fld>
            <a:endParaRPr lang="en-US" b="1">
              <a:solidFill>
                <a:schemeClr val="bg1"/>
              </a:solidFill>
              <a:effectLst/>
              <a:latin typeface="HelveticaNeueLT Std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1064684" y="4862513"/>
            <a:ext cx="2847975" cy="153591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Summering</a:t>
            </a:r>
            <a:endParaRPr kumimoji="0" lang="sv-SE" sz="10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" name="Bildobjekt 4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454" y="4317798"/>
            <a:ext cx="626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10154" y="4985587"/>
            <a:ext cx="2228246" cy="15791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3184F-B175-4846-9DF4-4602C06F09C4}" type="datetime1">
              <a:rPr kumimoji="0" lang="sv-SE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NeueLT Std" pitchFamily="34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2020-11-11</a:t>
            </a:fld>
            <a:endParaRPr lang="en-US" b="1">
              <a:solidFill>
                <a:schemeClr val="bg1"/>
              </a:solidFill>
              <a:effectLst/>
              <a:latin typeface="HelveticaNeueL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922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900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ruta 23"/>
          <p:cNvSpPr txBox="1"/>
          <p:nvPr/>
        </p:nvSpPr>
        <p:spPr>
          <a:xfrm>
            <a:off x="1113586" y="4862513"/>
            <a:ext cx="2847975" cy="153591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0" name="TextBox 14"/>
          <p:cNvSpPr txBox="1"/>
          <p:nvPr/>
        </p:nvSpPr>
        <p:spPr>
          <a:xfrm>
            <a:off x="1113585" y="472352"/>
            <a:ext cx="3960440" cy="253085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lnSpc>
                <a:spcPts val="1500"/>
              </a:lnSpc>
            </a:pPr>
            <a:r>
              <a:rPr lang="sv-SE" sz="1050" b="1" i="0" u="none" kern="100" cap="none" spc="0" baseline="0" noProof="0">
                <a:solidFill>
                  <a:schemeClr val="bg1"/>
                </a:solidFill>
                <a:latin typeface="Arial"/>
                <a:cs typeface="Arial"/>
              </a:rPr>
              <a:t>Stadsledningsförvaltningen</a:t>
            </a:r>
            <a:endParaRPr lang="sv-SE" sz="900" b="1" i="0" u="none" kern="100" cap="none" spc="0" baseline="0" noProof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14"/>
          <p:cNvSpPr txBox="1"/>
          <p:nvPr/>
        </p:nvSpPr>
        <p:spPr>
          <a:xfrm>
            <a:off x="1113585" y="591799"/>
            <a:ext cx="3049469" cy="22825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lnSpc>
                <a:spcPts val="1500"/>
              </a:lnSpc>
            </a:pPr>
            <a:endParaRPr lang="sv-SE" sz="900" b="0" i="0" u="none" kern="100" cap="none" spc="0" baseline="0" noProof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Bildobjekt 6" descr="HBG_logo_liggande_VI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94" y="119031"/>
            <a:ext cx="1861185" cy="53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9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43" r:id="rId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75485DE2-2FAA-3040-A851-C16ADBACEC10}"/>
              </a:ext>
            </a:extLst>
          </p:cNvPr>
          <p:cNvPicPr>
            <a:picLocks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88" y="4319119"/>
            <a:ext cx="626400" cy="662400"/>
          </a:xfrm>
          <a:prstGeom prst="rect">
            <a:avLst/>
          </a:prstGeom>
        </p:spPr>
      </p:pic>
      <p:sp>
        <p:nvSpPr>
          <p:cNvPr id="21" name="Rektangel 20">
            <a:extLst>
              <a:ext uri="{FF2B5EF4-FFF2-40B4-BE49-F238E27FC236}">
                <a16:creationId xmlns:a16="http://schemas.microsoft.com/office/drawing/2014/main" id="{96199B67-A2BC-8C42-AB80-615472C73E1E}"/>
              </a:ext>
            </a:extLst>
          </p:cNvPr>
          <p:cNvSpPr/>
          <p:nvPr/>
        </p:nvSpPr>
        <p:spPr>
          <a:xfrm>
            <a:off x="0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defRPr/>
            </a:pPr>
            <a:endParaRPr lang="sv-SE" sz="2400" kern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4169C3A9-2FE4-5C49-8751-F9A6A2DC54BC}"/>
              </a:ext>
            </a:extLst>
          </p:cNvPr>
          <p:cNvSpPr/>
          <p:nvPr/>
        </p:nvSpPr>
        <p:spPr>
          <a:xfrm>
            <a:off x="0" y="1028700"/>
            <a:ext cx="247650" cy="1028700"/>
          </a:xfrm>
          <a:prstGeom prst="rect">
            <a:avLst/>
          </a:prstGeom>
          <a:solidFill>
            <a:srgbClr val="CC01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defRPr/>
            </a:pPr>
            <a:endParaRPr lang="sv-SE" sz="2400" kern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E4CC401F-972B-BA40-8549-B84FB41EC910}"/>
              </a:ext>
            </a:extLst>
          </p:cNvPr>
          <p:cNvSpPr/>
          <p:nvPr/>
        </p:nvSpPr>
        <p:spPr>
          <a:xfrm>
            <a:off x="0" y="2057653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defRPr/>
            </a:pPr>
            <a:endParaRPr lang="sv-SE" sz="2400" kern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CB08BB60-725F-2147-9DA5-F0CB1B392F9A}"/>
              </a:ext>
            </a:extLst>
          </p:cNvPr>
          <p:cNvSpPr/>
          <p:nvPr/>
        </p:nvSpPr>
        <p:spPr>
          <a:xfrm>
            <a:off x="0" y="3086099"/>
            <a:ext cx="247650" cy="1028700"/>
          </a:xfrm>
          <a:prstGeom prst="rect">
            <a:avLst/>
          </a:prstGeom>
          <a:solidFill>
            <a:srgbClr val="AE0F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defRPr/>
            </a:pPr>
            <a:endParaRPr lang="sv-SE" sz="2400" kern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87625365-11BA-D943-AD2C-232A95D639CE}"/>
              </a:ext>
            </a:extLst>
          </p:cNvPr>
          <p:cNvSpPr/>
          <p:nvPr/>
        </p:nvSpPr>
        <p:spPr>
          <a:xfrm>
            <a:off x="0" y="4114799"/>
            <a:ext cx="247650" cy="1028700"/>
          </a:xfrm>
          <a:prstGeom prst="rect">
            <a:avLst/>
          </a:prstGeom>
          <a:solidFill>
            <a:srgbClr val="E306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defRPr/>
            </a:pPr>
            <a:endParaRPr lang="sv-SE" sz="2400" kern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F6F87834-B48D-5540-A583-C8076C374F19}"/>
              </a:ext>
            </a:extLst>
          </p:cNvPr>
          <p:cNvSpPr txBox="1"/>
          <p:nvPr/>
        </p:nvSpPr>
        <p:spPr>
          <a:xfrm>
            <a:off x="2498933" y="1261843"/>
            <a:ext cx="5686062" cy="18242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sv-SE" sz="3800" b="1" dirty="0">
                <a:solidFill>
                  <a:srgbClr val="FFC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Innovation i offentlig sektor: hur gör Helsingborg?</a:t>
            </a:r>
          </a:p>
        </p:txBody>
      </p:sp>
    </p:spTree>
    <p:extLst>
      <p:ext uri="{BB962C8B-B14F-4D97-AF65-F5344CB8AC3E}">
        <p14:creationId xmlns:p14="http://schemas.microsoft.com/office/powerpoint/2010/main" val="2439539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lips 22">
            <a:extLst>
              <a:ext uri="{FF2B5EF4-FFF2-40B4-BE49-F238E27FC236}">
                <a16:creationId xmlns:a16="http://schemas.microsoft.com/office/drawing/2014/main" id="{44DB832F-B841-7547-828C-C3F7BC54D4F5}"/>
              </a:ext>
            </a:extLst>
          </p:cNvPr>
          <p:cNvSpPr/>
          <p:nvPr/>
        </p:nvSpPr>
        <p:spPr>
          <a:xfrm>
            <a:off x="4942447" y="-190350"/>
            <a:ext cx="3276448" cy="3276448"/>
          </a:xfrm>
          <a:prstGeom prst="ellipse">
            <a:avLst/>
          </a:prstGeom>
          <a:solidFill>
            <a:srgbClr val="A94D98"/>
          </a:solidFill>
          <a:ln w="50800">
            <a:noFill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81000" rIns="0" bIns="81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00404C8F-BF1B-F94F-A6A8-21221FFAA85F}"/>
              </a:ext>
            </a:extLst>
          </p:cNvPr>
          <p:cNvSpPr/>
          <p:nvPr/>
        </p:nvSpPr>
        <p:spPr>
          <a:xfrm>
            <a:off x="826298" y="1788470"/>
            <a:ext cx="2156976" cy="2142276"/>
          </a:xfrm>
          <a:prstGeom prst="ellipse">
            <a:avLst/>
          </a:prstGeom>
          <a:solidFill>
            <a:srgbClr val="702183"/>
          </a:solidFill>
          <a:ln w="50800">
            <a:noFill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81000" rIns="0" bIns="81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D538D170-D0C0-874D-912D-4B6B7833E763}"/>
              </a:ext>
            </a:extLst>
          </p:cNvPr>
          <p:cNvSpPr/>
          <p:nvPr/>
        </p:nvSpPr>
        <p:spPr>
          <a:xfrm>
            <a:off x="3229880" y="3060447"/>
            <a:ext cx="2369734" cy="2391050"/>
          </a:xfrm>
          <a:prstGeom prst="ellipse">
            <a:avLst/>
          </a:prstGeom>
          <a:solidFill>
            <a:srgbClr val="D34F9A"/>
          </a:solidFill>
          <a:ln w="50800">
            <a:noFill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81000" rIns="0" bIns="81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95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3" name="Rektangel 82">
            <a:extLst>
              <a:ext uri="{FF2B5EF4-FFF2-40B4-BE49-F238E27FC236}">
                <a16:creationId xmlns:a16="http://schemas.microsoft.com/office/drawing/2014/main" id="{FB40FC41-EF12-0A4D-9BDB-EC7860F59CF4}"/>
              </a:ext>
            </a:extLst>
          </p:cNvPr>
          <p:cNvSpPr/>
          <p:nvPr/>
        </p:nvSpPr>
        <p:spPr>
          <a:xfrm>
            <a:off x="553655" y="262550"/>
            <a:ext cx="3826409" cy="669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4" name="Rektangel 83">
            <a:extLst>
              <a:ext uri="{FF2B5EF4-FFF2-40B4-BE49-F238E27FC236}">
                <a16:creationId xmlns:a16="http://schemas.microsoft.com/office/drawing/2014/main" id="{8869DF16-8B08-964B-AE8D-F7AADDB5BBFC}"/>
              </a:ext>
            </a:extLst>
          </p:cNvPr>
          <p:cNvSpPr/>
          <p:nvPr/>
        </p:nvSpPr>
        <p:spPr>
          <a:xfrm>
            <a:off x="3264859" y="2108824"/>
            <a:ext cx="1533336" cy="594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0B53C53E-37B1-2E4E-A853-46448C6FDECF}"/>
              </a:ext>
            </a:extLst>
          </p:cNvPr>
          <p:cNvSpPr/>
          <p:nvPr/>
        </p:nvSpPr>
        <p:spPr>
          <a:xfrm>
            <a:off x="9819250" y="3566160"/>
            <a:ext cx="787791" cy="9706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5" name="Bildobjekt 84">
            <a:extLst>
              <a:ext uri="{FF2B5EF4-FFF2-40B4-BE49-F238E27FC236}">
                <a16:creationId xmlns:a16="http://schemas.microsoft.com/office/drawing/2014/main" id="{C920B634-2CC7-5B48-B663-6369F3DC08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-1223702" y="-2626408"/>
            <a:ext cx="10065178" cy="10065178"/>
          </a:xfrm>
          <a:prstGeom prst="rect">
            <a:avLst/>
          </a:prstGeom>
          <a:noFill/>
        </p:spPr>
      </p:pic>
      <p:sp>
        <p:nvSpPr>
          <p:cNvPr id="19" name="Rektangel 18"/>
          <p:cNvSpPr/>
          <p:nvPr/>
        </p:nvSpPr>
        <p:spPr>
          <a:xfrm>
            <a:off x="-2637" y="4152899"/>
            <a:ext cx="247650" cy="990601"/>
          </a:xfrm>
          <a:prstGeom prst="rect">
            <a:avLst/>
          </a:prstGeom>
          <a:solidFill>
            <a:srgbClr val="A715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sv-SE" kern="0">
              <a:solidFill>
                <a:sysClr val="window" lastClr="FFFFFF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18" name="Rektangel 17"/>
          <p:cNvSpPr/>
          <p:nvPr/>
        </p:nvSpPr>
        <p:spPr>
          <a:xfrm>
            <a:off x="0" y="3086098"/>
            <a:ext cx="247650" cy="1066801"/>
          </a:xfrm>
          <a:prstGeom prst="rect">
            <a:avLst/>
          </a:prstGeom>
          <a:solidFill>
            <a:srgbClr val="7C0B5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sv-SE" kern="0">
              <a:solidFill>
                <a:sysClr val="window" lastClr="FFFFFF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29" name="Ellips 28">
            <a:extLst>
              <a:ext uri="{FF2B5EF4-FFF2-40B4-BE49-F238E27FC236}">
                <a16:creationId xmlns:a16="http://schemas.microsoft.com/office/drawing/2014/main" id="{130D028C-4A20-7D42-8075-F850FCF8A3C3}"/>
              </a:ext>
            </a:extLst>
          </p:cNvPr>
          <p:cNvSpPr/>
          <p:nvPr/>
        </p:nvSpPr>
        <p:spPr>
          <a:xfrm>
            <a:off x="2686356" y="1847693"/>
            <a:ext cx="2690344" cy="1093652"/>
          </a:xfrm>
          <a:prstGeom prst="ellipse">
            <a:avLst/>
          </a:prstGeom>
          <a:noFill/>
          <a:ln w="50800">
            <a:noFill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81000" rIns="0" bIns="81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sz="2800" b="1" dirty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Innovation</a:t>
            </a:r>
          </a:p>
        </p:txBody>
      </p:sp>
      <p:sp>
        <p:nvSpPr>
          <p:cNvPr id="17" name="Rektangel 16"/>
          <p:cNvSpPr/>
          <p:nvPr/>
        </p:nvSpPr>
        <p:spPr>
          <a:xfrm>
            <a:off x="0" y="2057398"/>
            <a:ext cx="247650" cy="1066801"/>
          </a:xfrm>
          <a:prstGeom prst="rect">
            <a:avLst/>
          </a:prstGeom>
          <a:solidFill>
            <a:srgbClr val="A94D9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sv-SE" kern="0">
              <a:solidFill>
                <a:sysClr val="window" lastClr="FFFFFF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0" y="1028699"/>
            <a:ext cx="247650" cy="1066801"/>
          </a:xfrm>
          <a:prstGeom prst="rect">
            <a:avLst/>
          </a:prstGeom>
          <a:solidFill>
            <a:srgbClr val="70218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sv-SE" kern="0">
              <a:solidFill>
                <a:sysClr val="window" lastClr="FFFFFF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0" y="0"/>
            <a:ext cx="247650" cy="1066801"/>
          </a:xfrm>
          <a:prstGeom prst="rect">
            <a:avLst/>
          </a:prstGeom>
          <a:solidFill>
            <a:srgbClr val="D34F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sv-SE" kern="0" dirty="0">
              <a:solidFill>
                <a:sysClr val="window" lastClr="FFFFFF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20" name="textruta 19"/>
          <p:cNvSpPr txBox="1"/>
          <p:nvPr/>
        </p:nvSpPr>
        <p:spPr>
          <a:xfrm>
            <a:off x="635137" y="351306"/>
            <a:ext cx="35204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sv-SE" sz="2600" dirty="0"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Fighter vi måste </a:t>
            </a:r>
            <a:r>
              <a:rPr lang="sv-SE" sz="2600" b="1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vinna</a:t>
            </a:r>
          </a:p>
        </p:txBody>
      </p:sp>
      <p:sp>
        <p:nvSpPr>
          <p:cNvPr id="86" name="Rektangel 85">
            <a:extLst>
              <a:ext uri="{FF2B5EF4-FFF2-40B4-BE49-F238E27FC236}">
                <a16:creationId xmlns:a16="http://schemas.microsoft.com/office/drawing/2014/main" id="{269380C4-19A1-2343-A99B-0A48E5F8C587}"/>
              </a:ext>
            </a:extLst>
          </p:cNvPr>
          <p:cNvSpPr/>
          <p:nvPr/>
        </p:nvSpPr>
        <p:spPr>
          <a:xfrm>
            <a:off x="8148119" y="4152899"/>
            <a:ext cx="995881" cy="9170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AABFF53-841D-1A4F-AA91-ADF6CF40EC6C}"/>
              </a:ext>
            </a:extLst>
          </p:cNvPr>
          <p:cNvSpPr txBox="1"/>
          <p:nvPr/>
        </p:nvSpPr>
        <p:spPr>
          <a:xfrm>
            <a:off x="10123947" y="3250166"/>
            <a:ext cx="165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Innovation</a:t>
            </a:r>
          </a:p>
        </p:txBody>
      </p:sp>
      <p:sp>
        <p:nvSpPr>
          <p:cNvPr id="87" name="textruta 86">
            <a:extLst>
              <a:ext uri="{FF2B5EF4-FFF2-40B4-BE49-F238E27FC236}">
                <a16:creationId xmlns:a16="http://schemas.microsoft.com/office/drawing/2014/main" id="{2F1F167A-968C-2943-A41E-45DFA20F5277}"/>
              </a:ext>
            </a:extLst>
          </p:cNvPr>
          <p:cNvSpPr txBox="1"/>
          <p:nvPr/>
        </p:nvSpPr>
        <p:spPr>
          <a:xfrm>
            <a:off x="5714067" y="1238933"/>
            <a:ext cx="2737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Höjd</a:t>
            </a:r>
            <a:r>
              <a:rPr lang="sv-SE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sv-SE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livskvalitet</a:t>
            </a:r>
          </a:p>
          <a:p>
            <a:endParaRPr lang="sv-SE" sz="1600" dirty="0"/>
          </a:p>
        </p:txBody>
      </p:sp>
      <p:sp>
        <p:nvSpPr>
          <p:cNvPr id="88" name="textruta 87">
            <a:extLst>
              <a:ext uri="{FF2B5EF4-FFF2-40B4-BE49-F238E27FC236}">
                <a16:creationId xmlns:a16="http://schemas.microsoft.com/office/drawing/2014/main" id="{11CBE23E-0BCF-454B-83D6-466FE39A7C8C}"/>
              </a:ext>
            </a:extLst>
          </p:cNvPr>
          <p:cNvSpPr txBox="1"/>
          <p:nvPr/>
        </p:nvSpPr>
        <p:spPr>
          <a:xfrm>
            <a:off x="3377602" y="4063424"/>
            <a:ext cx="2910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Snabbare</a:t>
            </a:r>
            <a:r>
              <a:rPr lang="sv-SE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sv-SE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integration</a:t>
            </a:r>
          </a:p>
          <a:p>
            <a:endParaRPr lang="sv-SE" sz="1600" dirty="0"/>
          </a:p>
        </p:txBody>
      </p:sp>
      <p:sp>
        <p:nvSpPr>
          <p:cNvPr id="89" name="textruta 88">
            <a:extLst>
              <a:ext uri="{FF2B5EF4-FFF2-40B4-BE49-F238E27FC236}">
                <a16:creationId xmlns:a16="http://schemas.microsoft.com/office/drawing/2014/main" id="{E1EA0443-3DF6-7540-84AE-05551E97EE1C}"/>
              </a:ext>
            </a:extLst>
          </p:cNvPr>
          <p:cNvSpPr txBox="1"/>
          <p:nvPr/>
        </p:nvSpPr>
        <p:spPr>
          <a:xfrm>
            <a:off x="678411" y="2406181"/>
            <a:ext cx="2479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sv-SE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Ökad</a:t>
            </a:r>
            <a:r>
              <a:rPr lang="sv-SE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sv-SE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trygghet</a:t>
            </a:r>
          </a:p>
          <a:p>
            <a:endParaRPr lang="sv-SE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endParaRPr lang="sv-SE" sz="1600" dirty="0"/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415C4C95-D921-6447-B872-BAD3A5C1B45E}"/>
              </a:ext>
            </a:extLst>
          </p:cNvPr>
          <p:cNvPicPr>
            <a:picLocks/>
          </p:cNvPicPr>
          <p:nvPr/>
        </p:nvPicPr>
        <p:blipFill>
          <a:blip r:embed="rId4" cstate="print">
            <a:duotone>
              <a:prstClr val="black"/>
              <a:srgbClr val="7F7F7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88" y="4319119"/>
            <a:ext cx="626400" cy="662400"/>
          </a:xfrm>
          <a:prstGeom prst="rect">
            <a:avLst/>
          </a:prstGeom>
        </p:spPr>
      </p:pic>
      <p:sp>
        <p:nvSpPr>
          <p:cNvPr id="22" name="Ellips 21">
            <a:extLst>
              <a:ext uri="{FF2B5EF4-FFF2-40B4-BE49-F238E27FC236}">
                <a16:creationId xmlns:a16="http://schemas.microsoft.com/office/drawing/2014/main" id="{9C8C1508-0DAF-834B-92AA-19FE651BC3EE}"/>
              </a:ext>
            </a:extLst>
          </p:cNvPr>
          <p:cNvSpPr/>
          <p:nvPr/>
        </p:nvSpPr>
        <p:spPr>
          <a:xfrm>
            <a:off x="5714067" y="4089075"/>
            <a:ext cx="2690344" cy="1093652"/>
          </a:xfrm>
          <a:prstGeom prst="ellipse">
            <a:avLst/>
          </a:prstGeom>
          <a:noFill/>
          <a:ln w="50800">
            <a:noFill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81000" rIns="0" bIns="81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v-SE" b="1" dirty="0">
                <a:solidFill>
                  <a:schemeClr val="bg2">
                    <a:lumMod val="5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I samverkan med vår omvärld</a:t>
            </a:r>
          </a:p>
        </p:txBody>
      </p:sp>
    </p:spTree>
    <p:extLst>
      <p:ext uri="{BB962C8B-B14F-4D97-AF65-F5344CB8AC3E}">
        <p14:creationId xmlns:p14="http://schemas.microsoft.com/office/powerpoint/2010/main" val="37855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 animBg="1"/>
      <p:bldP spid="25" grpId="0" animBg="1"/>
      <p:bldP spid="29" grpId="0"/>
      <p:bldP spid="2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objekt 26">
            <a:extLst>
              <a:ext uri="{FF2B5EF4-FFF2-40B4-BE49-F238E27FC236}">
                <a16:creationId xmlns:a16="http://schemas.microsoft.com/office/drawing/2014/main" id="{1B28BD58-35D5-D045-8AA8-FAA4EEE87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3"/>
            <a:ext cx="9143999" cy="5143500"/>
          </a:xfrm>
          <a:prstGeom prst="rect">
            <a:avLst/>
          </a:prstGeom>
        </p:spPr>
      </p:pic>
      <p:sp>
        <p:nvSpPr>
          <p:cNvPr id="31" name="Rektangel 30">
            <a:extLst>
              <a:ext uri="{FF2B5EF4-FFF2-40B4-BE49-F238E27FC236}">
                <a16:creationId xmlns:a16="http://schemas.microsoft.com/office/drawing/2014/main" id="{478F3B81-C024-BB42-AA65-38BE4C6BC5E2}"/>
              </a:ext>
            </a:extLst>
          </p:cNvPr>
          <p:cNvSpPr/>
          <p:nvPr/>
        </p:nvSpPr>
        <p:spPr>
          <a:xfrm>
            <a:off x="527520" y="165777"/>
            <a:ext cx="4710137" cy="810000"/>
          </a:xfrm>
          <a:prstGeom prst="rect">
            <a:avLst/>
          </a:prstGeom>
          <a:solidFill>
            <a:srgbClr val="CC01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sv-S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itle"/>
          <p:cNvSpPr txBox="1">
            <a:spLocks/>
          </p:cNvSpPr>
          <p:nvPr/>
        </p:nvSpPr>
        <p:spPr>
          <a:xfrm>
            <a:off x="768877" y="404275"/>
            <a:ext cx="8488908" cy="3817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101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000" b="0" i="0" kern="0" spc="-60" baseline="0">
                <a:solidFill>
                  <a:schemeClr val="accent1"/>
                </a:solidFill>
                <a:latin typeface="+mj-lt"/>
                <a:ea typeface="LF Rubrik" charset="0"/>
                <a:cs typeface="LF Rubrik" charset="0"/>
              </a:defRPr>
            </a:lvl1pPr>
          </a:lstStyle>
          <a:p>
            <a:pPr marL="0" marR="0" lvl="0" indent="0" defTabSz="295373" rtl="0" eaLnBrk="1" fontAlgn="auto" latinLnBrk="0" hangingPunct="1">
              <a:lnSpc>
                <a:spcPct val="80000"/>
              </a:lnSpc>
              <a:spcBef>
                <a:spcPts val="1163"/>
              </a:spcBef>
              <a:spcAft>
                <a:spcPts val="0"/>
              </a:spcAft>
              <a:buClrTx/>
              <a:buSzTx/>
              <a:buFontTx/>
              <a:buNone/>
              <a:tabLst/>
              <a:defRPr sz="6911"/>
            </a:pPr>
            <a:r>
              <a:rPr kumimoji="0" lang="sv-SE" sz="2800" u="none" strike="noStrike" kern="0" cap="none" spc="-2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sym typeface="Arial" pitchFamily="34" charset="0"/>
              </a:rPr>
              <a:t>Nyckelfaktorer</a:t>
            </a:r>
            <a:r>
              <a:rPr kumimoji="0" lang="sv-SE" sz="2800" b="0" i="0" u="none" strike="noStrike" kern="0" cap="none" spc="-2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sym typeface="Arial" pitchFamily="34" charset="0"/>
              </a:rPr>
              <a:t> </a:t>
            </a:r>
            <a:r>
              <a:rPr kumimoji="0" lang="sv-SE" sz="2800" b="1" u="none" strike="noStrike" kern="0" cap="none" spc="-2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Arial" pitchFamily="34" charset="0"/>
              </a:rPr>
              <a:t>innovation</a:t>
            </a:r>
          </a:p>
        </p:txBody>
      </p:sp>
      <p:pic>
        <p:nvPicPr>
          <p:cNvPr id="4" name="Bildobjekt 3"/>
          <p:cNvPicPr>
            <a:picLocks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88" y="4319119"/>
            <a:ext cx="626400" cy="662400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1221632" y="2351453"/>
            <a:ext cx="3329609" cy="4373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Pengar frigjorda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6853827" y="2855660"/>
            <a:ext cx="1967948" cy="4373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3800" b="1" dirty="0">
                <a:solidFill>
                  <a:srgbClr val="FFC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Mod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1221632" y="1877847"/>
            <a:ext cx="1967948" cy="4373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Rätt kultur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4717814" y="2746329"/>
            <a:ext cx="2388977" cy="4373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3200" dirty="0">
                <a:solidFill>
                  <a:srgbClr val="E30613">
                    <a:alpha val="8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rPr>
              <a:t>Samarbete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5601163" y="2397321"/>
            <a:ext cx="2393637" cy="3150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2400" dirty="0">
                <a:solidFill>
                  <a:srgbClr val="FFFF00">
                    <a:alpha val="80000"/>
                  </a:srgb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Prestigelöshet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5383971" y="3220603"/>
            <a:ext cx="1967948" cy="4373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2800" b="1" dirty="0">
                <a:solidFill>
                  <a:srgbClr val="00B050">
                    <a:alpha val="8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Tillit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1216778" y="3779338"/>
            <a:ext cx="2927512" cy="4373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2000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Ecosystem</a:t>
            </a:r>
            <a:r>
              <a:rPr lang="sv-SE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 på plats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6367945" y="3436241"/>
            <a:ext cx="1967948" cy="4373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sv-SE" dirty="0">
                <a:solidFill>
                  <a:schemeClr val="accent1">
                    <a:lumMod val="60000"/>
                    <a:lumOff val="40000"/>
                    <a:alpha val="81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Transparens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1221632" y="3342015"/>
            <a:ext cx="2746448" cy="4373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Snabba beslutsvägar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1232451" y="1356433"/>
            <a:ext cx="2660540" cy="4373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Utmanande vision</a:t>
            </a:r>
          </a:p>
        </p:txBody>
      </p:sp>
      <p:sp>
        <p:nvSpPr>
          <p:cNvPr id="24" name="textruta 23"/>
          <p:cNvSpPr txBox="1"/>
          <p:nvPr/>
        </p:nvSpPr>
        <p:spPr>
          <a:xfrm>
            <a:off x="1221631" y="2858799"/>
            <a:ext cx="3329609" cy="4373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Resurser frigjorda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BF8F9D94-77A8-A747-ABC1-E76434E65CAD}"/>
              </a:ext>
            </a:extLst>
          </p:cNvPr>
          <p:cNvSpPr/>
          <p:nvPr/>
        </p:nvSpPr>
        <p:spPr>
          <a:xfrm>
            <a:off x="0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sv-SE" kern="0">
              <a:solidFill>
                <a:sysClr val="window" lastClr="FFFFFF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68001687-11EB-234D-8050-27ADA3B5F0D5}"/>
              </a:ext>
            </a:extLst>
          </p:cNvPr>
          <p:cNvSpPr/>
          <p:nvPr/>
        </p:nvSpPr>
        <p:spPr>
          <a:xfrm>
            <a:off x="0" y="1028700"/>
            <a:ext cx="247650" cy="1028700"/>
          </a:xfrm>
          <a:prstGeom prst="rect">
            <a:avLst/>
          </a:prstGeom>
          <a:solidFill>
            <a:srgbClr val="CC01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sv-SE" kern="0">
              <a:solidFill>
                <a:sysClr val="window" lastClr="FFFFFF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0B0E76A5-3EA1-4C49-A587-106E29BCCC23}"/>
              </a:ext>
            </a:extLst>
          </p:cNvPr>
          <p:cNvSpPr/>
          <p:nvPr/>
        </p:nvSpPr>
        <p:spPr>
          <a:xfrm>
            <a:off x="0" y="2057653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sv-SE" kern="0">
              <a:solidFill>
                <a:sysClr val="window" lastClr="FFFFFF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AFCD956A-97CF-2049-8A9C-37F823BC564A}"/>
              </a:ext>
            </a:extLst>
          </p:cNvPr>
          <p:cNvSpPr/>
          <p:nvPr/>
        </p:nvSpPr>
        <p:spPr>
          <a:xfrm>
            <a:off x="0" y="3086099"/>
            <a:ext cx="247650" cy="1028700"/>
          </a:xfrm>
          <a:prstGeom prst="rect">
            <a:avLst/>
          </a:prstGeom>
          <a:solidFill>
            <a:srgbClr val="AE0F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sv-SE" kern="0">
              <a:solidFill>
                <a:sysClr val="window" lastClr="FFFFFF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06C85DB7-018D-814A-BD68-2E9C5C23CED6}"/>
              </a:ext>
            </a:extLst>
          </p:cNvPr>
          <p:cNvSpPr/>
          <p:nvPr/>
        </p:nvSpPr>
        <p:spPr>
          <a:xfrm>
            <a:off x="0" y="4114799"/>
            <a:ext cx="247650" cy="1028700"/>
          </a:xfrm>
          <a:prstGeom prst="rect">
            <a:avLst/>
          </a:prstGeom>
          <a:solidFill>
            <a:srgbClr val="E306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sv-SE" kern="0" dirty="0">
              <a:solidFill>
                <a:sysClr val="window" lastClr="FFFFFF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77952B1E-0D96-5F44-AE2C-4BF7D1FC9145}"/>
              </a:ext>
            </a:extLst>
          </p:cNvPr>
          <p:cNvSpPr/>
          <p:nvPr/>
        </p:nvSpPr>
        <p:spPr>
          <a:xfrm>
            <a:off x="702763" y="1389539"/>
            <a:ext cx="216000" cy="216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A136EFAA-7B09-ED4E-BA28-302963ECA775}"/>
              </a:ext>
            </a:extLst>
          </p:cNvPr>
          <p:cNvSpPr/>
          <p:nvPr/>
        </p:nvSpPr>
        <p:spPr>
          <a:xfrm>
            <a:off x="702763" y="1920516"/>
            <a:ext cx="216000" cy="216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E133233D-61D5-2C45-94B9-5351161DE0C9}"/>
              </a:ext>
            </a:extLst>
          </p:cNvPr>
          <p:cNvSpPr/>
          <p:nvPr/>
        </p:nvSpPr>
        <p:spPr>
          <a:xfrm>
            <a:off x="709837" y="2409712"/>
            <a:ext cx="216000" cy="216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38BE63A9-9AE2-1644-B9E4-511813AEFD70}"/>
              </a:ext>
            </a:extLst>
          </p:cNvPr>
          <p:cNvSpPr/>
          <p:nvPr/>
        </p:nvSpPr>
        <p:spPr>
          <a:xfrm>
            <a:off x="709837" y="2888528"/>
            <a:ext cx="216000" cy="216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b="1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5D5E5FB7-B6B8-DB4F-BFB7-FF054A28DA86}"/>
              </a:ext>
            </a:extLst>
          </p:cNvPr>
          <p:cNvSpPr/>
          <p:nvPr/>
        </p:nvSpPr>
        <p:spPr>
          <a:xfrm>
            <a:off x="709837" y="3371282"/>
            <a:ext cx="216000" cy="216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35097D8E-9DAD-4F44-8DB0-E0240A7D1886}"/>
              </a:ext>
            </a:extLst>
          </p:cNvPr>
          <p:cNvSpPr/>
          <p:nvPr/>
        </p:nvSpPr>
        <p:spPr>
          <a:xfrm>
            <a:off x="709837" y="3820482"/>
            <a:ext cx="216000" cy="216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 sz="1400" dirty="0">
              <a:solidFill>
                <a:schemeClr val="accent1"/>
              </a:solidFill>
              <a:latin typeface="Intro Cond" charset="0"/>
              <a:ea typeface="Intro Cond" charset="0"/>
              <a:cs typeface="Intro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36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/>
      <p:bldP spid="9" grpId="0"/>
      <p:bldP spid="11" grpId="0"/>
      <p:bldP spid="12" grpId="0"/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9DF7671-EAC3-9343-B379-29669E319AED}"/>
              </a:ext>
            </a:extLst>
          </p:cNvPr>
          <p:cNvSpPr/>
          <p:nvPr/>
        </p:nvSpPr>
        <p:spPr>
          <a:xfrm>
            <a:off x="-2637" y="4152899"/>
            <a:ext cx="247650" cy="990601"/>
          </a:xfrm>
          <a:prstGeom prst="rect">
            <a:avLst/>
          </a:prstGeom>
          <a:solidFill>
            <a:srgbClr val="A715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sv-SE" kern="0">
              <a:solidFill>
                <a:sysClr val="window" lastClr="FFFFFF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A38B7139-C7BC-C548-8B47-96E1FC2361C4}"/>
              </a:ext>
            </a:extLst>
          </p:cNvPr>
          <p:cNvSpPr/>
          <p:nvPr/>
        </p:nvSpPr>
        <p:spPr>
          <a:xfrm>
            <a:off x="0" y="3086098"/>
            <a:ext cx="247650" cy="1066801"/>
          </a:xfrm>
          <a:prstGeom prst="rect">
            <a:avLst/>
          </a:prstGeom>
          <a:solidFill>
            <a:srgbClr val="7C0B5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sv-SE" kern="0">
              <a:solidFill>
                <a:sysClr val="window" lastClr="FFFFFF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60B93F7-F056-0841-A5BA-ACE232F09745}"/>
              </a:ext>
            </a:extLst>
          </p:cNvPr>
          <p:cNvSpPr/>
          <p:nvPr/>
        </p:nvSpPr>
        <p:spPr>
          <a:xfrm>
            <a:off x="0" y="2057398"/>
            <a:ext cx="247650" cy="1066801"/>
          </a:xfrm>
          <a:prstGeom prst="rect">
            <a:avLst/>
          </a:prstGeom>
          <a:solidFill>
            <a:srgbClr val="A94D9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sv-SE" kern="0">
              <a:solidFill>
                <a:sysClr val="window" lastClr="FFFFFF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EA44F02-8BDB-EA4C-96BD-846552E3C10D}"/>
              </a:ext>
            </a:extLst>
          </p:cNvPr>
          <p:cNvSpPr/>
          <p:nvPr/>
        </p:nvSpPr>
        <p:spPr>
          <a:xfrm>
            <a:off x="0" y="1028699"/>
            <a:ext cx="247650" cy="1066801"/>
          </a:xfrm>
          <a:prstGeom prst="rect">
            <a:avLst/>
          </a:prstGeom>
          <a:solidFill>
            <a:srgbClr val="70218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sv-SE" kern="0">
              <a:solidFill>
                <a:sysClr val="window" lastClr="FFFFFF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178BE6F-7576-8F46-AC6E-C20C7101A603}"/>
              </a:ext>
            </a:extLst>
          </p:cNvPr>
          <p:cNvSpPr/>
          <p:nvPr/>
        </p:nvSpPr>
        <p:spPr>
          <a:xfrm>
            <a:off x="0" y="0"/>
            <a:ext cx="247650" cy="1066801"/>
          </a:xfrm>
          <a:prstGeom prst="rect">
            <a:avLst/>
          </a:prstGeom>
          <a:solidFill>
            <a:srgbClr val="D34F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sv-SE" kern="0" dirty="0">
              <a:solidFill>
                <a:sysClr val="window" lastClr="FFFFFF"/>
              </a:solidFill>
              <a:latin typeface="Arial"/>
              <a:ea typeface="ＭＳ Ｐゴシック" pitchFamily="1" charset="-128"/>
            </a:endParaRPr>
          </a:p>
        </p:txBody>
      </p:sp>
      <p:pic>
        <p:nvPicPr>
          <p:cNvPr id="4" name="Bildobjekt 3" descr="En bild som visar inomhus, bok, dator, sitter&#10;&#10;Automatiskt genererad beskrivning">
            <a:extLst>
              <a:ext uri="{FF2B5EF4-FFF2-40B4-BE49-F238E27FC236}">
                <a16:creationId xmlns:a16="http://schemas.microsoft.com/office/drawing/2014/main" id="{8C61E49A-52A4-454E-BF06-DCAA68035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95591">
            <a:off x="1675960" y="-607077"/>
            <a:ext cx="5596430" cy="7461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B92CEE16-AE9E-C04C-B23F-ECA06352DFA6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88" y="4319119"/>
            <a:ext cx="626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76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 1">
            <a:extLst>
              <a:ext uri="{FF2B5EF4-FFF2-40B4-BE49-F238E27FC236}">
                <a16:creationId xmlns:a16="http://schemas.microsoft.com/office/drawing/2014/main" id="{CED6F0CD-CC2F-4A4A-A32A-24FF2E35DA00}"/>
              </a:ext>
            </a:extLst>
          </p:cNvPr>
          <p:cNvSpPr/>
          <p:nvPr/>
        </p:nvSpPr>
        <p:spPr>
          <a:xfrm>
            <a:off x="3483499" y="1797666"/>
            <a:ext cx="1408386" cy="1408386"/>
          </a:xfrm>
          <a:custGeom>
            <a:avLst/>
            <a:gdLst>
              <a:gd name="connsiteX0" fmla="*/ 0 w 1408386"/>
              <a:gd name="connsiteY0" fmla="*/ 704193 h 1408386"/>
              <a:gd name="connsiteX1" fmla="*/ 704193 w 1408386"/>
              <a:gd name="connsiteY1" fmla="*/ 0 h 1408386"/>
              <a:gd name="connsiteX2" fmla="*/ 1408386 w 1408386"/>
              <a:gd name="connsiteY2" fmla="*/ 704193 h 1408386"/>
              <a:gd name="connsiteX3" fmla="*/ 704193 w 1408386"/>
              <a:gd name="connsiteY3" fmla="*/ 1408386 h 1408386"/>
              <a:gd name="connsiteX4" fmla="*/ 0 w 1408386"/>
              <a:gd name="connsiteY4" fmla="*/ 704193 h 1408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386" h="1408386" extrusionOk="0">
                <a:moveTo>
                  <a:pt x="0" y="704193"/>
                </a:moveTo>
                <a:cubicBezTo>
                  <a:pt x="-49755" y="284588"/>
                  <a:pt x="279027" y="13606"/>
                  <a:pt x="704193" y="0"/>
                </a:cubicBezTo>
                <a:cubicBezTo>
                  <a:pt x="1126901" y="7114"/>
                  <a:pt x="1355046" y="316974"/>
                  <a:pt x="1408386" y="704193"/>
                </a:cubicBezTo>
                <a:cubicBezTo>
                  <a:pt x="1376100" y="1124637"/>
                  <a:pt x="1088273" y="1435112"/>
                  <a:pt x="704193" y="1408386"/>
                </a:cubicBezTo>
                <a:cubicBezTo>
                  <a:pt x="288678" y="1393832"/>
                  <a:pt x="16468" y="1100976"/>
                  <a:pt x="0" y="704193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>
              <a:solidFill>
                <a:schemeClr val="bg1"/>
              </a:solidFill>
            </a:endParaRP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F925782C-A40F-9B4B-B318-F4283761908B}"/>
              </a:ext>
            </a:extLst>
          </p:cNvPr>
          <p:cNvSpPr txBox="1">
            <a:spLocks/>
          </p:cNvSpPr>
          <p:nvPr/>
        </p:nvSpPr>
        <p:spPr>
          <a:xfrm>
            <a:off x="3480039" y="2297020"/>
            <a:ext cx="1411846" cy="660400"/>
          </a:xfrm>
          <a:prstGeom prst="rect">
            <a:avLst/>
          </a:prstGeom>
        </p:spPr>
        <p:txBody>
          <a:bodyPr lIns="91226" tIns="45613" rIns="91226" bIns="45613"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chemeClr val="tx1"/>
                </a:solidFill>
                <a:latin typeface="Times New Roman"/>
                <a:ea typeface="+mj-ea"/>
                <a:cs typeface="+mj-cs"/>
              </a:defRPr>
            </a:lvl1pPr>
          </a:lstStyle>
          <a:p>
            <a:pPr algn="ctr"/>
            <a:r>
              <a:rPr lang="sv-SE" sz="2100" dirty="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rPr>
              <a:t>Idéägaren</a:t>
            </a:r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3DDEE7CE-1CFB-F444-8769-E8235FB5A70F}"/>
              </a:ext>
            </a:extLst>
          </p:cNvPr>
          <p:cNvSpPr/>
          <p:nvPr/>
        </p:nvSpPr>
        <p:spPr>
          <a:xfrm rot="16200000">
            <a:off x="1864209" y="953"/>
            <a:ext cx="5075342" cy="5075340"/>
          </a:xfrm>
          <a:custGeom>
            <a:avLst/>
            <a:gdLst>
              <a:gd name="connsiteX0" fmla="*/ 0 w 5075342"/>
              <a:gd name="connsiteY0" fmla="*/ 2537670 h 5075340"/>
              <a:gd name="connsiteX1" fmla="*/ 2537671 w 5075342"/>
              <a:gd name="connsiteY1" fmla="*/ 0 h 5075340"/>
              <a:gd name="connsiteX2" fmla="*/ 5075342 w 5075342"/>
              <a:gd name="connsiteY2" fmla="*/ 2537670 h 5075340"/>
              <a:gd name="connsiteX3" fmla="*/ 2537671 w 5075342"/>
              <a:gd name="connsiteY3" fmla="*/ 5075340 h 5075340"/>
              <a:gd name="connsiteX4" fmla="*/ 0 w 5075342"/>
              <a:gd name="connsiteY4" fmla="*/ 2537670 h 507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5342" h="5075340" extrusionOk="0">
                <a:moveTo>
                  <a:pt x="0" y="2537670"/>
                </a:moveTo>
                <a:cubicBezTo>
                  <a:pt x="-48269" y="1106381"/>
                  <a:pt x="1049229" y="32624"/>
                  <a:pt x="2537671" y="0"/>
                </a:cubicBezTo>
                <a:cubicBezTo>
                  <a:pt x="4016268" y="16227"/>
                  <a:pt x="4754567" y="1146354"/>
                  <a:pt x="5075342" y="2537670"/>
                </a:cubicBezTo>
                <a:cubicBezTo>
                  <a:pt x="4957757" y="4054014"/>
                  <a:pt x="3896763" y="5309834"/>
                  <a:pt x="2537671" y="5075340"/>
                </a:cubicBezTo>
                <a:cubicBezTo>
                  <a:pt x="898636" y="4945389"/>
                  <a:pt x="81563" y="3978157"/>
                  <a:pt x="0" y="253767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>
              <a:solidFill>
                <a:schemeClr val="bg1"/>
              </a:solidFill>
            </a:endParaRPr>
          </a:p>
        </p:txBody>
      </p:sp>
      <p:sp>
        <p:nvSpPr>
          <p:cNvPr id="17" name="Rubrik 1">
            <a:extLst>
              <a:ext uri="{FF2B5EF4-FFF2-40B4-BE49-F238E27FC236}">
                <a16:creationId xmlns:a16="http://schemas.microsoft.com/office/drawing/2014/main" id="{BEC13A22-28E3-814C-9765-C01D21453A78}"/>
              </a:ext>
            </a:extLst>
          </p:cNvPr>
          <p:cNvSpPr txBox="1">
            <a:spLocks/>
          </p:cNvSpPr>
          <p:nvPr/>
        </p:nvSpPr>
        <p:spPr>
          <a:xfrm>
            <a:off x="3069781" y="602423"/>
            <a:ext cx="2432639" cy="534354"/>
          </a:xfrm>
          <a:prstGeom prst="rect">
            <a:avLst/>
          </a:prstGeom>
        </p:spPr>
        <p:txBody>
          <a:bodyPr lIns="91226" tIns="45613" rIns="91226" bIns="45613"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chemeClr val="tx1"/>
                </a:solidFill>
                <a:latin typeface="Times New Roman"/>
                <a:ea typeface="+mj-ea"/>
                <a:cs typeface="+mj-cs"/>
              </a:defRPr>
            </a:lvl1pPr>
          </a:lstStyle>
          <a:p>
            <a:pPr algn="ctr"/>
            <a:r>
              <a:rPr lang="sv-SE" sz="2100" dirty="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rPr>
              <a:t>Var skall det testas?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75485DE2-2FAA-3040-A851-C16ADBACEC10}"/>
              </a:ext>
            </a:extLst>
          </p:cNvPr>
          <p:cNvPicPr>
            <a:picLocks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88" y="4319119"/>
            <a:ext cx="626400" cy="662400"/>
          </a:xfrm>
          <a:prstGeom prst="rect">
            <a:avLst/>
          </a:prstGeom>
        </p:spPr>
      </p:pic>
      <p:sp>
        <p:nvSpPr>
          <p:cNvPr id="20" name="Rubrik 1">
            <a:extLst>
              <a:ext uri="{FF2B5EF4-FFF2-40B4-BE49-F238E27FC236}">
                <a16:creationId xmlns:a16="http://schemas.microsoft.com/office/drawing/2014/main" id="{8D610AC7-AA50-CA4E-8077-E157B9706A75}"/>
              </a:ext>
            </a:extLst>
          </p:cNvPr>
          <p:cNvSpPr txBox="1">
            <a:spLocks/>
          </p:cNvSpPr>
          <p:nvPr/>
        </p:nvSpPr>
        <p:spPr>
          <a:xfrm>
            <a:off x="3069780" y="3894396"/>
            <a:ext cx="2432639" cy="540200"/>
          </a:xfrm>
          <a:prstGeom prst="rect">
            <a:avLst/>
          </a:prstGeom>
        </p:spPr>
        <p:txBody>
          <a:bodyPr lIns="91226" tIns="45613" rIns="91226" bIns="45613"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chemeClr val="tx1"/>
                </a:solidFill>
                <a:latin typeface="Times New Roman"/>
                <a:ea typeface="+mj-ea"/>
                <a:cs typeface="+mj-cs"/>
              </a:defRPr>
            </a:lvl1pPr>
          </a:lstStyle>
          <a:p>
            <a:pPr algn="ctr"/>
            <a:r>
              <a:rPr lang="sv-SE" sz="2100" dirty="0">
                <a:solidFill>
                  <a:schemeClr val="bg1"/>
                </a:solidFill>
                <a:latin typeface="+mn-lt"/>
                <a:cs typeface="+mn-cs"/>
              </a:rPr>
              <a:t>Stöd </a:t>
            </a:r>
            <a:br>
              <a:rPr lang="sv-SE" sz="2100" dirty="0">
                <a:solidFill>
                  <a:schemeClr val="bg1"/>
                </a:solidFill>
                <a:latin typeface="+mn-lt"/>
                <a:cs typeface="+mn-cs"/>
              </a:rPr>
            </a:br>
            <a:r>
              <a:rPr lang="sv-SE" sz="2100" dirty="0">
                <a:solidFill>
                  <a:schemeClr val="bg1"/>
                </a:solidFill>
                <a:latin typeface="+mn-lt"/>
                <a:cs typeface="+mn-cs"/>
              </a:rPr>
              <a:t>(intraprenör)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96199B67-A2BC-8C42-AB80-615472C73E1E}"/>
              </a:ext>
            </a:extLst>
          </p:cNvPr>
          <p:cNvSpPr/>
          <p:nvPr/>
        </p:nvSpPr>
        <p:spPr>
          <a:xfrm>
            <a:off x="0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defRPr/>
            </a:pPr>
            <a:endParaRPr lang="sv-SE" sz="2400" kern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4169C3A9-2FE4-5C49-8751-F9A6A2DC54BC}"/>
              </a:ext>
            </a:extLst>
          </p:cNvPr>
          <p:cNvSpPr/>
          <p:nvPr/>
        </p:nvSpPr>
        <p:spPr>
          <a:xfrm>
            <a:off x="0" y="1028700"/>
            <a:ext cx="247650" cy="1028700"/>
          </a:xfrm>
          <a:prstGeom prst="rect">
            <a:avLst/>
          </a:prstGeom>
          <a:solidFill>
            <a:srgbClr val="CC01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defRPr/>
            </a:pPr>
            <a:endParaRPr lang="sv-SE" sz="2400" kern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E4CC401F-972B-BA40-8549-B84FB41EC910}"/>
              </a:ext>
            </a:extLst>
          </p:cNvPr>
          <p:cNvSpPr/>
          <p:nvPr/>
        </p:nvSpPr>
        <p:spPr>
          <a:xfrm>
            <a:off x="0" y="2057653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defRPr/>
            </a:pPr>
            <a:endParaRPr lang="sv-SE" sz="2400" kern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CB08BB60-725F-2147-9DA5-F0CB1B392F9A}"/>
              </a:ext>
            </a:extLst>
          </p:cNvPr>
          <p:cNvSpPr/>
          <p:nvPr/>
        </p:nvSpPr>
        <p:spPr>
          <a:xfrm>
            <a:off x="0" y="3086099"/>
            <a:ext cx="247650" cy="1028700"/>
          </a:xfrm>
          <a:prstGeom prst="rect">
            <a:avLst/>
          </a:prstGeom>
          <a:solidFill>
            <a:srgbClr val="AE0F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defRPr/>
            </a:pPr>
            <a:endParaRPr lang="sv-SE" sz="2400" kern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87625365-11BA-D943-AD2C-232A95D639CE}"/>
              </a:ext>
            </a:extLst>
          </p:cNvPr>
          <p:cNvSpPr/>
          <p:nvPr/>
        </p:nvSpPr>
        <p:spPr>
          <a:xfrm>
            <a:off x="0" y="4114799"/>
            <a:ext cx="247650" cy="1028700"/>
          </a:xfrm>
          <a:prstGeom prst="rect">
            <a:avLst/>
          </a:prstGeom>
          <a:solidFill>
            <a:srgbClr val="E306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defRPr/>
            </a:pPr>
            <a:endParaRPr lang="sv-SE" sz="2400" kern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26" name="Rubrik 1">
            <a:extLst>
              <a:ext uri="{FF2B5EF4-FFF2-40B4-BE49-F238E27FC236}">
                <a16:creationId xmlns:a16="http://schemas.microsoft.com/office/drawing/2014/main" id="{6AACB8C9-CBAD-6948-90DC-A70353E216B9}"/>
              </a:ext>
            </a:extLst>
          </p:cNvPr>
          <p:cNvSpPr txBox="1">
            <a:spLocks/>
          </p:cNvSpPr>
          <p:nvPr/>
        </p:nvSpPr>
        <p:spPr>
          <a:xfrm>
            <a:off x="4751950" y="2297020"/>
            <a:ext cx="2432639" cy="534354"/>
          </a:xfrm>
          <a:prstGeom prst="rect">
            <a:avLst/>
          </a:prstGeom>
        </p:spPr>
        <p:txBody>
          <a:bodyPr lIns="91226" tIns="45613" rIns="91226" bIns="45613"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chemeClr val="tx1"/>
                </a:solidFill>
                <a:latin typeface="Times New Roman"/>
                <a:ea typeface="+mj-ea"/>
                <a:cs typeface="+mj-cs"/>
              </a:defRPr>
            </a:lvl1pPr>
          </a:lstStyle>
          <a:p>
            <a:pPr algn="ctr"/>
            <a:r>
              <a:rPr lang="sv-SE" sz="2100" dirty="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rPr>
              <a:t>Vad skall </a:t>
            </a:r>
            <a:br>
              <a:rPr lang="sv-SE" sz="2100" dirty="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rPr>
            </a:br>
            <a:r>
              <a:rPr lang="sv-SE" sz="2100" dirty="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rPr>
              <a:t>byggas?</a:t>
            </a:r>
          </a:p>
        </p:txBody>
      </p:sp>
      <p:sp>
        <p:nvSpPr>
          <p:cNvPr id="27" name="Rubrik 1">
            <a:extLst>
              <a:ext uri="{FF2B5EF4-FFF2-40B4-BE49-F238E27FC236}">
                <a16:creationId xmlns:a16="http://schemas.microsoft.com/office/drawing/2014/main" id="{3C7147B1-B199-4048-A55C-6CE35CC78C4F}"/>
              </a:ext>
            </a:extLst>
          </p:cNvPr>
          <p:cNvSpPr txBox="1">
            <a:spLocks/>
          </p:cNvSpPr>
          <p:nvPr/>
        </p:nvSpPr>
        <p:spPr>
          <a:xfrm>
            <a:off x="1619171" y="2882701"/>
            <a:ext cx="2432639" cy="534354"/>
          </a:xfrm>
          <a:prstGeom prst="rect">
            <a:avLst/>
          </a:prstGeom>
        </p:spPr>
        <p:txBody>
          <a:bodyPr lIns="91226" tIns="45613" rIns="91226" bIns="45613"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chemeClr val="tx1"/>
                </a:solidFill>
                <a:latin typeface="Times New Roman"/>
                <a:ea typeface="+mj-ea"/>
                <a:cs typeface="+mj-cs"/>
              </a:defRPr>
            </a:lvl1pPr>
          </a:lstStyle>
          <a:p>
            <a:pPr algn="ctr"/>
            <a:r>
              <a:rPr lang="sv-SE" sz="2100" dirty="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rPr>
              <a:t>Vem bygger</a:t>
            </a:r>
            <a:br>
              <a:rPr lang="sv-SE" sz="2100" dirty="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rPr>
            </a:br>
            <a:r>
              <a:rPr lang="sv-SE" sz="2100" dirty="0">
                <a:solidFill>
                  <a:schemeClr val="bg1"/>
                </a:solidFill>
                <a:latin typeface="+mn-lt"/>
                <a:ea typeface="Roboto Medium" panose="02000000000000000000" pitchFamily="2" charset="0"/>
                <a:cs typeface="+mn-cs"/>
              </a:rPr>
              <a:t> det?</a:t>
            </a:r>
          </a:p>
        </p:txBody>
      </p:sp>
    </p:spTree>
    <p:extLst>
      <p:ext uri="{BB962C8B-B14F-4D97-AF65-F5344CB8AC3E}">
        <p14:creationId xmlns:p14="http://schemas.microsoft.com/office/powerpoint/2010/main" val="92537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75485DE2-2FAA-3040-A851-C16ADBACEC10}"/>
              </a:ext>
            </a:extLst>
          </p:cNvPr>
          <p:cNvPicPr>
            <a:picLocks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88" y="4319119"/>
            <a:ext cx="626400" cy="662400"/>
          </a:xfrm>
          <a:prstGeom prst="rect">
            <a:avLst/>
          </a:prstGeom>
        </p:spPr>
      </p:pic>
      <p:sp>
        <p:nvSpPr>
          <p:cNvPr id="21" name="Rektangel 20">
            <a:extLst>
              <a:ext uri="{FF2B5EF4-FFF2-40B4-BE49-F238E27FC236}">
                <a16:creationId xmlns:a16="http://schemas.microsoft.com/office/drawing/2014/main" id="{96199B67-A2BC-8C42-AB80-615472C73E1E}"/>
              </a:ext>
            </a:extLst>
          </p:cNvPr>
          <p:cNvSpPr/>
          <p:nvPr/>
        </p:nvSpPr>
        <p:spPr>
          <a:xfrm>
            <a:off x="0" y="1"/>
            <a:ext cx="247650" cy="1028700"/>
          </a:xfrm>
          <a:prstGeom prst="rect">
            <a:avLst/>
          </a:prstGeom>
          <a:solidFill>
            <a:srgbClr val="F7A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defRPr/>
            </a:pPr>
            <a:endParaRPr lang="sv-SE" sz="2400" kern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4169C3A9-2FE4-5C49-8751-F9A6A2DC54BC}"/>
              </a:ext>
            </a:extLst>
          </p:cNvPr>
          <p:cNvSpPr/>
          <p:nvPr/>
        </p:nvSpPr>
        <p:spPr>
          <a:xfrm>
            <a:off x="0" y="1028700"/>
            <a:ext cx="247650" cy="1028700"/>
          </a:xfrm>
          <a:prstGeom prst="rect">
            <a:avLst/>
          </a:prstGeom>
          <a:solidFill>
            <a:srgbClr val="CC01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defRPr/>
            </a:pPr>
            <a:endParaRPr lang="sv-SE" sz="2400" kern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E4CC401F-972B-BA40-8549-B84FB41EC910}"/>
              </a:ext>
            </a:extLst>
          </p:cNvPr>
          <p:cNvSpPr/>
          <p:nvPr/>
        </p:nvSpPr>
        <p:spPr>
          <a:xfrm>
            <a:off x="0" y="2057653"/>
            <a:ext cx="247650" cy="1028700"/>
          </a:xfrm>
          <a:prstGeom prst="rect">
            <a:avLst/>
          </a:prstGeom>
          <a:solidFill>
            <a:srgbClr val="EC670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defRPr/>
            </a:pPr>
            <a:endParaRPr lang="sv-SE" sz="2400" kern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CB08BB60-725F-2147-9DA5-F0CB1B392F9A}"/>
              </a:ext>
            </a:extLst>
          </p:cNvPr>
          <p:cNvSpPr/>
          <p:nvPr/>
        </p:nvSpPr>
        <p:spPr>
          <a:xfrm>
            <a:off x="0" y="3086099"/>
            <a:ext cx="247650" cy="1028700"/>
          </a:xfrm>
          <a:prstGeom prst="rect">
            <a:avLst/>
          </a:prstGeom>
          <a:solidFill>
            <a:srgbClr val="AE0F0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defRPr/>
            </a:pPr>
            <a:endParaRPr lang="sv-SE" sz="2400" kern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87625365-11BA-D943-AD2C-232A95D639CE}"/>
              </a:ext>
            </a:extLst>
          </p:cNvPr>
          <p:cNvSpPr/>
          <p:nvPr/>
        </p:nvSpPr>
        <p:spPr>
          <a:xfrm>
            <a:off x="0" y="4114799"/>
            <a:ext cx="247650" cy="1028700"/>
          </a:xfrm>
          <a:prstGeom prst="rect">
            <a:avLst/>
          </a:prstGeom>
          <a:solidFill>
            <a:srgbClr val="E306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5">
              <a:defRPr/>
            </a:pPr>
            <a:endParaRPr lang="sv-SE" sz="2400" kern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F6F87834-B48D-5540-A583-C8076C374F19}"/>
              </a:ext>
            </a:extLst>
          </p:cNvPr>
          <p:cNvSpPr txBox="1"/>
          <p:nvPr/>
        </p:nvSpPr>
        <p:spPr>
          <a:xfrm>
            <a:off x="6847909" y="2134427"/>
            <a:ext cx="1967948" cy="4373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sv-SE" sz="3800" b="1" dirty="0">
                <a:solidFill>
                  <a:srgbClr val="FFC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" panose="020B0604020202020204" pitchFamily="34" charset="0"/>
              </a:rPr>
              <a:t>tack.</a:t>
            </a:r>
          </a:p>
        </p:txBody>
      </p:sp>
    </p:spTree>
    <p:extLst>
      <p:ext uri="{BB962C8B-B14F-4D97-AF65-F5344CB8AC3E}">
        <p14:creationId xmlns:p14="http://schemas.microsoft.com/office/powerpoint/2010/main" val="3326047574"/>
      </p:ext>
    </p:extLst>
  </p:cSld>
  <p:clrMapOvr>
    <a:masterClrMapping/>
  </p:clrMapOvr>
</p:sld>
</file>

<file path=ppt/theme/theme1.xml><?xml version="1.0" encoding="utf-8"?>
<a:theme xmlns:a="http://schemas.openxmlformats.org/drawingml/2006/main" name="Första sida med färgad bakgrund">
  <a:themeElements>
    <a:clrScheme name="Persson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E3000F"/>
      </a:accent1>
      <a:accent2>
        <a:srgbClr val="0095DB"/>
      </a:accent2>
      <a:accent3>
        <a:srgbClr val="A6A6A6"/>
      </a:accent3>
      <a:accent4>
        <a:srgbClr val="A61380"/>
      </a:accent4>
      <a:accent5>
        <a:srgbClr val="76B828"/>
      </a:accent5>
      <a:accent6>
        <a:srgbClr val="595959"/>
      </a:accent6>
      <a:hlink>
        <a:srgbClr val="0563C1"/>
      </a:hlink>
      <a:folHlink>
        <a:srgbClr val="954F72"/>
      </a:folHlink>
    </a:clrScheme>
    <a:fontScheme name="_Perss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öljande sidor">
  <a:themeElements>
    <a:clrScheme name="Persson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E3000F"/>
      </a:accent1>
      <a:accent2>
        <a:srgbClr val="0095DB"/>
      </a:accent2>
      <a:accent3>
        <a:srgbClr val="A6A6A6"/>
      </a:accent3>
      <a:accent4>
        <a:srgbClr val="A61380"/>
      </a:accent4>
      <a:accent5>
        <a:srgbClr val="76B828"/>
      </a:accent5>
      <a:accent6>
        <a:srgbClr val="595959"/>
      </a:accent6>
      <a:hlink>
        <a:srgbClr val="0563C1"/>
      </a:hlink>
      <a:folHlink>
        <a:srgbClr val="954F72"/>
      </a:folHlink>
    </a:clrScheme>
    <a:fontScheme name="_Perss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öljande sidor med färgad bakgrund">
  <a:themeElements>
    <a:clrScheme name="Persson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E3000F"/>
      </a:accent1>
      <a:accent2>
        <a:srgbClr val="0095DB"/>
      </a:accent2>
      <a:accent3>
        <a:srgbClr val="A6A6A6"/>
      </a:accent3>
      <a:accent4>
        <a:srgbClr val="A61380"/>
      </a:accent4>
      <a:accent5>
        <a:srgbClr val="76B828"/>
      </a:accent5>
      <a:accent6>
        <a:srgbClr val="595959"/>
      </a:accent6>
      <a:hlink>
        <a:srgbClr val="0563C1"/>
      </a:hlink>
      <a:folHlink>
        <a:srgbClr val="954F72"/>
      </a:folHlink>
    </a:clrScheme>
    <a:fontScheme name="_Perss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om sida">
  <a:themeElements>
    <a:clrScheme name="Persson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E3000F"/>
      </a:accent1>
      <a:accent2>
        <a:srgbClr val="0095DB"/>
      </a:accent2>
      <a:accent3>
        <a:srgbClr val="A6A6A6"/>
      </a:accent3>
      <a:accent4>
        <a:srgbClr val="A61380"/>
      </a:accent4>
      <a:accent5>
        <a:srgbClr val="76B828"/>
      </a:accent5>
      <a:accent6>
        <a:srgbClr val="595959"/>
      </a:accent6>
      <a:hlink>
        <a:srgbClr val="0563C1"/>
      </a:hlink>
      <a:folHlink>
        <a:srgbClr val="954F72"/>
      </a:folHlink>
    </a:clrScheme>
    <a:fontScheme name="_Perss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Följande sidor">
  <a:themeElements>
    <a:clrScheme name="Persson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E3000F"/>
      </a:accent1>
      <a:accent2>
        <a:srgbClr val="0095DB"/>
      </a:accent2>
      <a:accent3>
        <a:srgbClr val="A6A6A6"/>
      </a:accent3>
      <a:accent4>
        <a:srgbClr val="A61380"/>
      </a:accent4>
      <a:accent5>
        <a:srgbClr val="76B828"/>
      </a:accent5>
      <a:accent6>
        <a:srgbClr val="595959"/>
      </a:accent6>
      <a:hlink>
        <a:srgbClr val="0563C1"/>
      </a:hlink>
      <a:folHlink>
        <a:srgbClr val="954F72"/>
      </a:folHlink>
    </a:clrScheme>
    <a:fontScheme name="_Perss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Följande sidor">
  <a:themeElements>
    <a:clrScheme name="Persson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E3000F"/>
      </a:accent1>
      <a:accent2>
        <a:srgbClr val="0095DB"/>
      </a:accent2>
      <a:accent3>
        <a:srgbClr val="A6A6A6"/>
      </a:accent3>
      <a:accent4>
        <a:srgbClr val="A61380"/>
      </a:accent4>
      <a:accent5>
        <a:srgbClr val="76B828"/>
      </a:accent5>
      <a:accent6>
        <a:srgbClr val="595959"/>
      </a:accent6>
      <a:hlink>
        <a:srgbClr val="0563C1"/>
      </a:hlink>
      <a:folHlink>
        <a:srgbClr val="954F72"/>
      </a:folHlink>
    </a:clrScheme>
    <a:fontScheme name="_Perss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Första sida med färgad bakgrund">
  <a:themeElements>
    <a:clrScheme name="Persson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E3000F"/>
      </a:accent1>
      <a:accent2>
        <a:srgbClr val="0095DB"/>
      </a:accent2>
      <a:accent3>
        <a:srgbClr val="A6A6A6"/>
      </a:accent3>
      <a:accent4>
        <a:srgbClr val="A61380"/>
      </a:accent4>
      <a:accent5>
        <a:srgbClr val="76B828"/>
      </a:accent5>
      <a:accent6>
        <a:srgbClr val="595959"/>
      </a:accent6>
      <a:hlink>
        <a:srgbClr val="0563C1"/>
      </a:hlink>
      <a:folHlink>
        <a:srgbClr val="954F72"/>
      </a:folHlink>
    </a:clrScheme>
    <a:fontScheme name="_Perss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B88AA88DD34114094FE2967C4BFEFE1" ma:contentTypeVersion="6" ma:contentTypeDescription="Skapa ett nytt dokument." ma:contentTypeScope="" ma:versionID="f040b92a3518696ceb27fd2d130bc85c">
  <xsd:schema xmlns:xsd="http://www.w3.org/2001/XMLSchema" xmlns:xs="http://www.w3.org/2001/XMLSchema" xmlns:p="http://schemas.microsoft.com/office/2006/metadata/properties" xmlns:ns2="25a8bd92-3f71-48fb-a16c-269b143625c8" targetNamespace="http://schemas.microsoft.com/office/2006/metadata/properties" ma:root="true" ma:fieldsID="3a57b53add3b63ed6fd461acb4dcd465" ns2:_="">
    <xsd:import namespace="25a8bd92-3f71-48fb-a16c-269b143625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a8bd92-3f71-48fb-a16c-269b143625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8809CD-79EC-41EE-BAEE-A279EA17A25C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purl.org/dc/terms/"/>
    <ds:schemaRef ds:uri="25a8bd92-3f71-48fb-a16c-269b143625c8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DB518A5-B04E-4EF6-A847-1E49B4FD65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a8bd92-3f71-48fb-a16c-269b143625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711E73-CE5E-49DB-A204-7D6BB8B0CF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HBG_presentation_mall_widescreen.potx</Template>
  <TotalTime>22090</TotalTime>
  <Words>65</Words>
  <Application>Microsoft Office PowerPoint</Application>
  <PresentationFormat>Bildspel på skärmen (16:9)</PresentationFormat>
  <Paragraphs>33</Paragraphs>
  <Slides>6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7</vt:i4>
      </vt:variant>
      <vt:variant>
        <vt:lpstr>Bildrubriker</vt:lpstr>
      </vt:variant>
      <vt:variant>
        <vt:i4>6</vt:i4>
      </vt:variant>
    </vt:vector>
  </HeadingPairs>
  <TitlesOfParts>
    <vt:vector size="22" baseType="lpstr">
      <vt:lpstr>Arial</vt:lpstr>
      <vt:lpstr>Arial Black</vt:lpstr>
      <vt:lpstr>Calibri</vt:lpstr>
      <vt:lpstr>HelveticaNeueLT Std</vt:lpstr>
      <vt:lpstr>Intro Cond</vt:lpstr>
      <vt:lpstr>Roboto</vt:lpstr>
      <vt:lpstr>Roboto Black</vt:lpstr>
      <vt:lpstr>Roboto Light</vt:lpstr>
      <vt:lpstr>Roboto Medium</vt:lpstr>
      <vt:lpstr>Första sida med färgad bakgrund</vt:lpstr>
      <vt:lpstr>Följande sidor</vt:lpstr>
      <vt:lpstr>Följande sidor med färgad bakgrund</vt:lpstr>
      <vt:lpstr>Tom sida</vt:lpstr>
      <vt:lpstr>1_Följande sidor</vt:lpstr>
      <vt:lpstr>2_Följande sidor</vt:lpstr>
      <vt:lpstr>1_Första sida med färgad bakgrund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Helsingborgs Stad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Learningpoint</dc:creator>
  <cp:lastModifiedBy>Gloria-Karin López</cp:lastModifiedBy>
  <cp:revision>47</cp:revision>
  <cp:lastPrinted>2019-11-27T09:14:30Z</cp:lastPrinted>
  <dcterms:created xsi:type="dcterms:W3CDTF">2015-11-05T09:31:38Z</dcterms:created>
  <dcterms:modified xsi:type="dcterms:W3CDTF">2020-11-11T08:26:03Z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0x0101007B88AA88DD34114094FE2967C4BFEFE1</vt:lpwstr>
  </property>
</Properties>
</file>